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35240" y="1975104"/>
            <a:ext cx="3337560" cy="329184"/>
          </a:xfrm>
          <a:prstGeom prst="roundRect">
            <a:avLst>
              <a:gd name="adj" fmla="val 13889"/>
            </a:avLst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635240" y="2487168"/>
            <a:ext cx="2880360" cy="329184"/>
          </a:xfrm>
          <a:prstGeom prst="roundRect">
            <a:avLst>
              <a:gd name="adj" fmla="val 13889"/>
            </a:avLst>
          </a:prstGeom>
          <a:solidFill>
            <a:srgbClr val="CADCFC">
              <a:alpha val="72000"/>
            </a:srgbClr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635240" y="2999232"/>
            <a:ext cx="2423160" cy="329184"/>
          </a:xfrm>
          <a:prstGeom prst="roundRect">
            <a:avLst>
              <a:gd name="adj" fmla="val 13889"/>
            </a:avLst>
          </a:prstGeom>
          <a:solidFill>
            <a:srgbClr val="CADCFC">
              <a:alpha val="50000"/>
            </a:srgbClr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635240" y="3511296"/>
            <a:ext cx="1965960" cy="329184"/>
          </a:xfrm>
          <a:prstGeom prst="roundRect">
            <a:avLst>
              <a:gd name="adj" fmla="val 13889"/>
            </a:avLst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635240" y="4023360"/>
            <a:ext cx="1508760" cy="329184"/>
          </a:xfrm>
          <a:prstGeom prst="roundRect">
            <a:avLst>
              <a:gd name="adj" fmla="val 13889"/>
            </a:avLst>
          </a:prstGeom>
          <a:solidFill>
            <a:srgbClr val="CADCFC">
              <a:alpha val="28000"/>
            </a:srgbClr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66928" y="1481328"/>
            <a:ext cx="6766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MICROSOFT SCOUT  ·  COPILOT CLI SKILL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566928" y="1847088"/>
            <a:ext cx="69494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caldova-demo-setup</a:t>
            </a:r>
            <a:endParaRPr lang="en-US" sz="4000" dirty="0"/>
          </a:p>
        </p:txBody>
      </p:sp>
      <p:sp>
        <p:nvSpPr>
          <p:cNvPr id="9" name="Text 7"/>
          <p:cNvSpPr/>
          <p:nvPr/>
        </p:nvSpPr>
        <p:spPr>
          <a:xfrm>
            <a:off x="566928" y="2761488"/>
            <a:ext cx="6675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700"/>
              </a:lnSpc>
              <a:buNone/>
            </a:pPr>
            <a:r>
              <a:rPr lang="en-US" sz="1900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Stand up a CDX Caldova demo tenant end to end —</a:t>
            </a:r>
            <a:endParaRPr lang="en-US" sz="1900" dirty="0"/>
          </a:p>
          <a:p>
            <a:pPr indent="0" marL="0">
              <a:lnSpc>
                <a:spcPts val="2700"/>
              </a:lnSpc>
              <a:buNone/>
            </a:pPr>
            <a:r>
              <a:rPr lang="en-US" sz="1900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including all the parts that don't work.</a:t>
            </a:r>
            <a:endParaRPr lang="en-US" sz="1900" dirty="0"/>
          </a:p>
        </p:txBody>
      </p:sp>
      <p:sp>
        <p:nvSpPr>
          <p:cNvPr id="10" name="Shape 8"/>
          <p:cNvSpPr/>
          <p:nvPr/>
        </p:nvSpPr>
        <p:spPr>
          <a:xfrm>
            <a:off x="566928" y="3858768"/>
            <a:ext cx="1371600" cy="32004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66928" y="4059936"/>
            <a:ext cx="6675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Written from one real Aug 2026 build. Every trap in it was hit, diagnosed and verified.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566928" y="5394960"/>
            <a:ext cx="6675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v2.3</a:t>
            </a:r>
            <a:pPr indent="0" marL="0">
              <a:buNone/>
            </a:pPr>
            <a:r>
              <a:rPr lang="en-US" sz="130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17 files   ·   ~132 KB   ·   Aug 2026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EXISTS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tenant arrives with licences and nothing else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566928" y="1572768"/>
            <a:ext cx="58521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4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get a CDX Caldova tenant with entitlements but no Dynamics 365 apps installed, no data, and no agents. Getting from there to demo-ready is a multi-day path with long unattended waits — and a set of failure modes that look nothing like their cause.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566928" y="3310128"/>
            <a:ext cx="19385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566928" y="4059936"/>
            <a:ext cx="18745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multi-hour waits in a</a:t>
            </a:r>
            <a:endParaRPr lang="en-US" sz="1150" dirty="0"/>
          </a:p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build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2596896" y="3310128"/>
            <a:ext cx="19385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13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2596896" y="4059936"/>
            <a:ext cx="18745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decisions collected once,</a:t>
            </a:r>
            <a:endParaRPr lang="en-US" sz="1150" dirty="0"/>
          </a:p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 front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4626864" y="3310128"/>
            <a:ext cx="19385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1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3h41m</a:t>
            </a:r>
            <a:endParaRPr lang="en-US" sz="3100" dirty="0"/>
          </a:p>
        </p:txBody>
      </p:sp>
      <p:sp>
        <p:nvSpPr>
          <p:cNvPr id="10" name="Text 8"/>
          <p:cNvSpPr/>
          <p:nvPr/>
        </p:nvSpPr>
        <p:spPr>
          <a:xfrm>
            <a:off x="4626864" y="4059936"/>
            <a:ext cx="18745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measured F&amp;O deploy —</a:t>
            </a:r>
            <a:endParaRPr lang="en-US" sz="1150" dirty="0"/>
          </a:p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can land empty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66928" y="4974336"/>
            <a:ext cx="54864" cy="603504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86384" y="4974336"/>
            <a:ext cx="55778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200" i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None of those waits are avoidable. What the playbook removes is the time lost re-doing work that silently failed.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6858000" y="1572768"/>
            <a:ext cx="4764024" cy="3803904"/>
          </a:xfrm>
          <a:prstGeom prst="roundRect">
            <a:avLst>
              <a:gd name="adj" fmla="val 1442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858000" y="1627632"/>
            <a:ext cx="68580" cy="3694176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178040" y="1792224"/>
            <a:ext cx="4206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the box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7223760" y="2121408"/>
            <a:ext cx="41605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Licences, but zero apps installed</a:t>
            </a:r>
            <a:endParaRPr lang="en-US" sz="125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demo data, no agents</a:t>
            </a:r>
            <a:endParaRPr lang="en-US" sz="125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Connection references unbound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7178040" y="3255264"/>
            <a:ext cx="4160520" cy="18288"/>
          </a:xfrm>
          <a:prstGeom prst="rect">
            <a:avLst/>
          </a:prstGeom>
          <a:solidFill>
            <a:srgbClr val="DDE4F0"/>
          </a:solidFill>
          <a:ln w="12700">
            <a:solidFill>
              <a:srgbClr val="DDE4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78040" y="3438144"/>
            <a:ext cx="4206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the playbook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223760" y="3767328"/>
            <a:ext cx="41605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421 leads · 133 opps · 72 cases, reskinned</a:t>
            </a:r>
            <a:endParaRPr lang="en-US" sz="125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CDP unified: 408 profiles, 262 matched</a:t>
            </a:r>
            <a:endParaRPr lang="en-US" sz="125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journey, agents On, churn + CLV models</a:t>
            </a:r>
            <a:endParaRPr lang="en-US" sz="12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DOES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claiming the tenant to intelligence models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566928" y="1499616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66928" y="1554480"/>
            <a:ext cx="68580" cy="832104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86384" y="1609344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444752" y="160020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tenant + Azure sub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444752" y="1965960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Strictly serial. Tenant slots are capped.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6190488" y="1499616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190488" y="1554480"/>
            <a:ext cx="68580" cy="832104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9944" y="1609344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0.5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7068312" y="160020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operator intake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068312" y="1965960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decisions once — buys an unattended build.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66928" y="2660904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66928" y="2715768"/>
            <a:ext cx="68580" cy="832104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86384" y="2770632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1–2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1444752" y="2761488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 + CE apps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444752" y="3127248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irreversible D365-apps flag.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6190488" y="2660904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190488" y="2715768"/>
            <a:ext cx="68580" cy="832104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09944" y="2770632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3–4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7068312" y="2761488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Connections + agents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068312" y="3127248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Connection references — the silent blocker.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66928" y="3822192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66928" y="3877056"/>
            <a:ext cx="68580" cy="832104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86384" y="3931920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5–6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444752" y="3922776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Production, branding, reskin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1444752" y="4288536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Drop the SANDBOX badge; make data yours.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6190488" y="3822192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190488" y="3877056"/>
            <a:ext cx="68580" cy="832104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9944" y="3931920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5.5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7068312" y="3922776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Predictive scoring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7068312" y="4288536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seeding a corpus it will actually train on.</a:t>
            </a:r>
            <a:endParaRPr lang="en-US" sz="1150" dirty="0"/>
          </a:p>
        </p:txBody>
      </p:sp>
      <p:sp>
        <p:nvSpPr>
          <p:cNvPr id="34" name="Shape 32"/>
          <p:cNvSpPr/>
          <p:nvPr/>
        </p:nvSpPr>
        <p:spPr>
          <a:xfrm>
            <a:off x="566928" y="4983480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566928" y="5038344"/>
            <a:ext cx="68580" cy="832104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786384" y="5093208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7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1444752" y="5084064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Insights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1444752" y="5449824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CDP data, measures, segments, churn + CLV.</a:t>
            </a: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6190488" y="4983480"/>
            <a:ext cx="5349240" cy="941832"/>
          </a:xfrm>
          <a:prstGeom prst="roundRect">
            <a:avLst>
              <a:gd name="adj" fmla="val 58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190488" y="5038344"/>
            <a:ext cx="68580" cy="832104"/>
          </a:xfrm>
          <a:prstGeom prst="rect">
            <a:avLst/>
          </a:prstGeom>
          <a:solidFill>
            <a:srgbClr val="CADC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409944" y="5093208"/>
            <a:ext cx="65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A85F0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9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7068312" y="5084064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 &amp; Operations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7068312" y="5449824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Incl. building a GL from scratch over OData.</a:t>
            </a:r>
            <a:endParaRPr lang="en-US" sz="1150" dirty="0"/>
          </a:p>
        </p:txBody>
      </p:sp>
      <p:sp>
        <p:nvSpPr>
          <p:cNvPr id="44" name="Text 42"/>
          <p:cNvSpPr/>
          <p:nvPr/>
        </p:nvSpPr>
        <p:spPr>
          <a:xfrm>
            <a:off x="566928" y="6163056"/>
            <a:ext cx="110550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Phases 7–9 are optional and independent — run only what your demo needs.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IN THE BOX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playbook, ten references, four scripts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566928" y="1499616"/>
            <a:ext cx="6144768" cy="4261104"/>
          </a:xfrm>
          <a:prstGeom prst="roundRect">
            <a:avLst>
              <a:gd name="adj" fmla="val 1288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66928" y="1554480"/>
            <a:ext cx="68580" cy="4151376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04672" y="1737360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SKILL.md</a:t>
            </a:r>
            <a:endParaRPr lang="en-US" sz="950" dirty="0"/>
          </a:p>
        </p:txBody>
      </p:sp>
      <p:sp>
        <p:nvSpPr>
          <p:cNvPr id="7" name="Text 5"/>
          <p:cNvSpPr/>
          <p:nvPr/>
        </p:nvSpPr>
        <p:spPr>
          <a:xfrm>
            <a:off x="4572000" y="1737360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playbook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04672" y="2144268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README.md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4572000" y="2144268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 + changelog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804672" y="2551176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reference/00-claim-tenant.md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4572000" y="2551176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CDX claim, Azure sub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804672" y="2958084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reference/00-operator-profile.md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4572000" y="2958084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13-decision intake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04672" y="3364992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reference/01–05  (5 files)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4572000" y="3364992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provisioning → reskin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804672" y="3771900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reference/06-customer-insights.md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4572000" y="3771900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 Data + Journeys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804672" y="4178808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reference/07-finance-and-ops…md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4572000" y="4178808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F&amp;O, MCP, GL build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04672" y="4585716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reference/08-agents-and-sales…md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4572000" y="4585716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+ scoring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804672" y="4992624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reference/09-build-state.md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4572000" y="4992624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'done' looks like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04672" y="5399532"/>
            <a:ext cx="3657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1E276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scripts/  (4 files)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4572000" y="5399532"/>
            <a:ext cx="20848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gen, reskin, verify, bind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6912864" y="1499616"/>
            <a:ext cx="4709160" cy="1298448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6912864" y="1554480"/>
            <a:ext cx="68580" cy="1188720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159752" y="1627632"/>
            <a:ext cx="4297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63 KB</a:t>
            </a:r>
            <a:endParaRPr lang="en-US" sz="2100" dirty="0"/>
          </a:p>
        </p:txBody>
      </p:sp>
      <p:sp>
        <p:nvSpPr>
          <p:cNvPr id="29" name="Text 27"/>
          <p:cNvSpPr/>
          <p:nvPr/>
        </p:nvSpPr>
        <p:spPr>
          <a:xfrm>
            <a:off x="7159752" y="2029968"/>
            <a:ext cx="4279392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Insights — the deepest reference, and home to the finding that gates everything else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6912864" y="2980944"/>
            <a:ext cx="4709160" cy="1298448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912864" y="3035808"/>
            <a:ext cx="68580" cy="1188720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159752" y="3108960"/>
            <a:ext cx="4297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39 KB</a:t>
            </a:r>
            <a:endParaRPr lang="en-US" sz="2100" dirty="0"/>
          </a:p>
        </p:txBody>
      </p:sp>
      <p:sp>
        <p:nvSpPr>
          <p:cNvPr id="33" name="Text 31"/>
          <p:cNvSpPr/>
          <p:nvPr/>
        </p:nvSpPr>
        <p:spPr>
          <a:xfrm>
            <a:off x="7159752" y="3511296"/>
            <a:ext cx="4279392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 &amp; Operations — including a working OData recipe for a GL built from nothing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6912864" y="4462272"/>
            <a:ext cx="4709160" cy="1298448"/>
          </a:xfrm>
          <a:prstGeom prst="roundRect">
            <a:avLst>
              <a:gd name="adj" fmla="val 422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6912864" y="4517136"/>
            <a:ext cx="68580" cy="1188720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7159752" y="4590288"/>
            <a:ext cx="4297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510</a:t>
            </a:r>
            <a:endParaRPr lang="en-US" sz="2100" dirty="0"/>
          </a:p>
        </p:txBody>
      </p:sp>
      <p:sp>
        <p:nvSpPr>
          <p:cNvPr id="37" name="Text 35"/>
          <p:cNvSpPr/>
          <p:nvPr/>
        </p:nvSpPr>
        <p:spPr>
          <a:xfrm>
            <a:off x="7159752" y="4992624"/>
            <a:ext cx="4279392" cy="6949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lines of Python generating a CDP dataset with deliberate identity-resolution difficulty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TO INSTALL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Extract into your local skills folder — that's it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566928" y="1591056"/>
            <a:ext cx="420624" cy="420624"/>
          </a:xfrm>
          <a:prstGeom prst="ellipse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66928" y="1591056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188720" y="1536192"/>
            <a:ext cx="44805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the skill folder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188720" y="1874520"/>
            <a:ext cx="45262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Scout skills live under your profile. The folder name becomes the skill name.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566928" y="2560320"/>
            <a:ext cx="420624" cy="420624"/>
          </a:xfrm>
          <a:prstGeom prst="ellipse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66928" y="256032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188720" y="2505456"/>
            <a:ext cx="44805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Extract the zip into it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88720" y="2843784"/>
            <a:ext cx="45262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archive holds SKILL.md, README.md, reference/ and scripts/ at its root — no nested folder.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566928" y="3529584"/>
            <a:ext cx="420624" cy="420624"/>
          </a:xfrm>
          <a:prstGeom prst="ellipse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66928" y="3529584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188720" y="3474720"/>
            <a:ext cx="44805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Reload Scout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1188720" y="3813048"/>
            <a:ext cx="45262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skill registers itself and becomes available as a slash command.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6053328" y="1499616"/>
            <a:ext cx="5568696" cy="2962656"/>
          </a:xfrm>
          <a:prstGeom prst="roundRect">
            <a:avLst>
              <a:gd name="adj" fmla="val 1852"/>
            </a:avLst>
          </a:prstGeom>
          <a:solidFill>
            <a:srgbClr val="141B47"/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327648" y="164592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PowerShell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327648" y="1993392"/>
            <a:ext cx="50749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$dest = "$env:USERPROFILE\.scout\m-skills\</a:t>
            </a: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caldova-demo-setup"</a:t>
            </a: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New-Item -ItemType Directory -Force -Path $dest</a:t>
            </a: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Expand-Archive -Path .\caldova-demo-setup.zip `</a:t>
            </a:r>
            <a:endParaRPr lang="en-US" sz="1100" dirty="0"/>
          </a:p>
          <a:p>
            <a:pPr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-DestinationPath $dest -Force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66928" y="4736592"/>
            <a:ext cx="11055096" cy="1207008"/>
          </a:xfrm>
          <a:prstGeom prst="roundRect">
            <a:avLst>
              <a:gd name="adj" fmla="val 4545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66928" y="4791456"/>
            <a:ext cx="68580" cy="1097280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841248" y="4882896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it landed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841248" y="5193792"/>
            <a:ext cx="1042416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 /caldova-demo-setup  in Scout, or check that SKILL.md sits at the folder root — not inside a nested caldova-demo-setup\caldova-demo-setup\ directory, which is the usual extraction mistake and makes the skill invisible.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TO USE IT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Answer thirteen questions once, then walk away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566928" y="1517904"/>
            <a:ext cx="246888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68096" y="1664208"/>
            <a:ext cx="2103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Invoke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768096" y="2029968"/>
            <a:ext cx="21031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/caldova-demo-setup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3035808" y="1517904"/>
            <a:ext cx="3657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8" name="Shape 6"/>
          <p:cNvSpPr/>
          <p:nvPr/>
        </p:nvSpPr>
        <p:spPr>
          <a:xfrm>
            <a:off x="3401568" y="1517904"/>
            <a:ext cx="2468880" cy="1371600"/>
          </a:xfrm>
          <a:prstGeom prst="roundRect">
            <a:avLst>
              <a:gd name="adj" fmla="val 4000"/>
            </a:avLst>
          </a:prstGeom>
          <a:solidFill>
            <a:srgbClr val="1E2761"/>
          </a:solidFill>
          <a:ln w="9525">
            <a:solidFill>
              <a:srgbClr val="1E2761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02736" y="1664208"/>
            <a:ext cx="2103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Intake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3602736" y="2029968"/>
            <a:ext cx="21031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decisions +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batched sign-ins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5870448" y="1517904"/>
            <a:ext cx="3657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2" name="Shape 10"/>
          <p:cNvSpPr/>
          <p:nvPr/>
        </p:nvSpPr>
        <p:spPr>
          <a:xfrm>
            <a:off x="6236208" y="1517904"/>
            <a:ext cx="246888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37376" y="1664208"/>
            <a:ext cx="2103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450" dirty="0"/>
          </a:p>
        </p:txBody>
      </p:sp>
      <p:sp>
        <p:nvSpPr>
          <p:cNvPr id="14" name="Text 12"/>
          <p:cNvSpPr/>
          <p:nvPr/>
        </p:nvSpPr>
        <p:spPr>
          <a:xfrm>
            <a:off x="6437376" y="2029968"/>
            <a:ext cx="21031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phases run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largely unattended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705088" y="1517904"/>
            <a:ext cx="3657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9070848" y="1517904"/>
            <a:ext cx="246888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272016" y="1664208"/>
            <a:ext cx="2103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450" dirty="0"/>
          </a:p>
        </p:txBody>
      </p:sp>
      <p:sp>
        <p:nvSpPr>
          <p:cNvPr id="18" name="Text 16"/>
          <p:cNvSpPr/>
          <p:nvPr/>
        </p:nvSpPr>
        <p:spPr>
          <a:xfrm>
            <a:off x="9272016" y="2029968"/>
            <a:ext cx="21031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the authoritative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surface, every time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66928" y="3145536"/>
            <a:ext cx="54864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the intake comes first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66928" y="3493008"/>
            <a:ext cx="54864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900"/>
              </a:lnSpc>
              <a:buNone/>
            </a:pPr>
            <a:r>
              <a:rPr lang="en-US" sz="125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reference build interrupted its operator five separate times — Sales Premium terms, journey shape, live-send authorisation, an empty F&amp;O deploy, an activity-type choice. Every one was knowable at the start. Phase 0.5 collects them all in ten minutes, needs no tenant, and is best run during the Phase 0 wait.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566928" y="4864608"/>
            <a:ext cx="54864" cy="603504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86384" y="4864608"/>
            <a:ext cx="5266944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200" i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 minutes of questions up front replaces five mid-build interruptions — and it needs no tenant, so it fills a wait you were having anyway.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6355080" y="3145536"/>
            <a:ext cx="5266944" cy="2322576"/>
          </a:xfrm>
          <a:prstGeom prst="roundRect">
            <a:avLst>
              <a:gd name="adj" fmla="val 2362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6355080" y="3200400"/>
            <a:ext cx="68580" cy="2212848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620256" y="3310128"/>
            <a:ext cx="4754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20" kern="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produces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6675120" y="3639312"/>
            <a:ext cx="4718304" cy="1700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branded Production environment on your industry</a:t>
            </a:r>
            <a:endParaRPr lang="en-US" sz="120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Seeded, reskinned CE data across Sales, Service, Field Service</a:t>
            </a:r>
            <a:endParaRPr lang="en-US" sz="120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unified CDP with measures, segments and prediction models</a:t>
            </a:r>
            <a:endParaRPr lang="en-US" sz="120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First-party agents configured and running</a:t>
            </a:r>
            <a:endParaRPr lang="en-US" sz="1200" dirty="0"/>
          </a:p>
          <a:p>
            <a:pPr marL="342900" indent="-342900">
              <a:lnSpc>
                <a:spcPts val="2000"/>
              </a:lnSpc>
              <a:buSzPct val="100000"/>
              <a:buChar char="•"/>
            </a:pPr>
            <a:r>
              <a:rPr lang="en-US" sz="12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build-state file recording exactly what was left undone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ONE IDEA THAT RUNS THROUGH IT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Progress indicators lie — in both directions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566928" y="1481328"/>
            <a:ext cx="10972800" cy="7863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100"/>
              </a:lnSpc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Tooling and portals report state confidently and wrongly: claiming success that hasn't happened, and claiming in-progress long after work has finished. The skill pairs each false signal with the surface that actually tells the truth.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04672" y="2395728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SURFACE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4480560" y="2395728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CLAIMED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8211312" y="2395728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REALITY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566928" y="2779776"/>
            <a:ext cx="11055096" cy="493776"/>
          </a:xfrm>
          <a:prstGeom prst="rect">
            <a:avLst/>
          </a:prstGeom>
          <a:solidFill>
            <a:srgbClr val="141B47">
              <a:alpha val="88000"/>
            </a:srgbClr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04672" y="2779776"/>
            <a:ext cx="4114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pac copilot list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480560" y="2779776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43 agents 'Published'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8211312" y="2779776"/>
            <a:ext cx="329184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 were Draft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566928" y="3346704"/>
            <a:ext cx="11055096" cy="493776"/>
          </a:xfrm>
          <a:prstGeom prst="rect">
            <a:avLst/>
          </a:prstGeom>
          <a:solidFill>
            <a:srgbClr val="141B47">
              <a:alpha val="55000"/>
            </a:srgbClr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04672" y="3346704"/>
            <a:ext cx="4114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F&amp;O 'Create - Succeeded'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480560" y="3346704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 deployed fine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8211312" y="3346704"/>
            <a:ext cx="329184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demo data - 1 legal entity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66928" y="3913632"/>
            <a:ext cx="11055096" cy="493776"/>
          </a:xfrm>
          <a:prstGeom prst="rect">
            <a:avLst/>
          </a:prstGeom>
          <a:solidFill>
            <a:srgbClr val="141B47">
              <a:alpha val="88000"/>
            </a:srgbClr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04672" y="3913632"/>
            <a:ext cx="4114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CI prediction data picker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480560" y="3913632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'No available tables'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8211312" y="3913632"/>
            <a:ext cx="329184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was fine - wrong activity type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566928" y="4480560"/>
            <a:ext cx="11055096" cy="493776"/>
          </a:xfrm>
          <a:prstGeom prst="rect">
            <a:avLst/>
          </a:prstGeom>
          <a:solidFill>
            <a:srgbClr val="141B47">
              <a:alpha val="55000"/>
            </a:srgbClr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804672" y="4480560"/>
            <a:ext cx="4114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Journey analytics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480560" y="4480560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 delivered, 0 failed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8211312" y="4480560"/>
            <a:ext cx="329184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of it Junk-filtered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66928" y="5047488"/>
            <a:ext cx="11055096" cy="493776"/>
          </a:xfrm>
          <a:prstGeom prst="rect">
            <a:avLst/>
          </a:prstGeom>
          <a:solidFill>
            <a:srgbClr val="141B47">
              <a:alpha val="88000"/>
            </a:srgbClr>
          </a:solidFill>
          <a:ln w="12700">
            <a:solidFill>
              <a:srgbClr val="141B4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04672" y="5047488"/>
            <a:ext cx="4114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Email open rate 97.5%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4480560" y="5047488"/>
            <a:ext cx="36576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9FB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Outstanding engagement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8211312" y="5047488"/>
            <a:ext cx="329184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Defender scanning the pixel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566928" y="5943600"/>
            <a:ext cx="109728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skill carries 20+ of these, each with the verification surface to trust instead.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310896"/>
            <a:ext cx="110550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A85F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BOTHER</a:t>
            </a:r>
            <a:endParaRPr lang="en-US" sz="1150" dirty="0"/>
          </a:p>
        </p:txBody>
      </p:sp>
      <p:sp>
        <p:nvSpPr>
          <p:cNvPr id="3" name="Text 1"/>
          <p:cNvSpPr/>
          <p:nvPr/>
        </p:nvSpPr>
        <p:spPr>
          <a:xfrm>
            <a:off x="566928" y="713232"/>
            <a:ext cx="1105509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A1A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of these cost hours to find once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566928" y="149961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66928" y="1554480"/>
            <a:ext cx="68580" cy="1170432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04672" y="161848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Semantic activity mapping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804672" y="195681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activity typed Purchase instead of SalesOrder is invisible to every prediction model and measure template — with errors that blame your data, not the mapping.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190488" y="149961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6190488" y="1554480"/>
            <a:ext cx="68580" cy="1170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28232" y="161848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Connection references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6428232" y="195681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Unbound references silently stop every first-party agent. Nothing anywhere reports it.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66928" y="296265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66928" y="3017520"/>
            <a:ext cx="68580" cy="1170432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04672" y="308152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Predictive scoring won't train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804672" y="341985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default BPF filter matched 0 of 421 leads — API-seeded records get no BPF instance. Set it to None.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190488" y="296265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190488" y="3017520"/>
            <a:ext cx="68580" cy="1170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28232" y="308152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F&amp;O can deploy empty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6428232" y="341985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DemoHub reports success and hands you one legal entity and zero accounts. Verify by legal entity.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566928" y="442569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66928" y="4480560"/>
            <a:ext cx="68580" cy="1170432"/>
          </a:xfrm>
          <a:prstGeom prst="rect">
            <a:avLst/>
          </a:prstGeom>
          <a:solidFill>
            <a:srgbClr val="F2A93B"/>
          </a:solidFill>
          <a:ln w="12700">
            <a:solidFill>
              <a:srgbClr val="F2A93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04672" y="454456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Don't force a bad company code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804672" y="488289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unknown ?cmp= value persists to your session and breaks every later page load. Recover with ?cmp=DAT.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190488" y="4425696"/>
            <a:ext cx="5349240" cy="1280160"/>
          </a:xfrm>
          <a:prstGeom prst="roundRect">
            <a:avLst>
              <a:gd name="adj" fmla="val 4286"/>
            </a:avLst>
          </a:prstGeom>
          <a:solidFill>
            <a:srgbClr val="FFFFFF"/>
          </a:solidFill>
          <a:ln w="9525">
            <a:solidFill>
              <a:srgbClr val="DDE4F0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190488" y="4480560"/>
            <a:ext cx="68580" cy="1170432"/>
          </a:xfrm>
          <a:prstGeom prst="rect">
            <a:avLst/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28232" y="454456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for templates first</a:t>
            </a:r>
            <a:endParaRPr lang="en-US" sz="1350" dirty="0"/>
          </a:p>
        </p:txBody>
      </p:sp>
      <p:sp>
        <p:nvSpPr>
          <p:cNvPr id="27" name="Text 25"/>
          <p:cNvSpPr/>
          <p:nvPr/>
        </p:nvSpPr>
        <p:spPr>
          <a:xfrm>
            <a:off x="6428232" y="4882896"/>
            <a:ext cx="495604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5B64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F&amp;O configuration templates exist and are requested from a named SE — far cheaper than a 4-hour redeploy.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66928" y="5925312"/>
            <a:ext cx="11055096" cy="512064"/>
          </a:xfrm>
          <a:prstGeom prst="roundRect">
            <a:avLst>
              <a:gd name="adj" fmla="val 10714"/>
            </a:avLst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66928" y="5925312"/>
            <a:ext cx="1105509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Verify at the authoritative surface. Never trust a progress indicator.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caldova-demo-setup</dc:title>
  <dc:subject>caldova-demo-setup skill</dc:subject>
  <dc:creator>Microsoft Scout</dc:creator>
  <cp:lastModifiedBy>Microsoft Scout</cp:lastModifiedBy>
  <cp:revision>1</cp:revision>
  <dcterms:created xsi:type="dcterms:W3CDTF">2026-08-27T16:11:14Z</dcterms:created>
  <dcterms:modified xsi:type="dcterms:W3CDTF">2026-08-27T16:11:14Z</dcterms:modified>
</cp:coreProperties>
</file>